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33" Type="http://schemas.openxmlformats.org/officeDocument/2006/relationships/font" Target="fonts/Lato-italic.fntdata"/><Relationship Id="rId10" Type="http://schemas.openxmlformats.org/officeDocument/2006/relationships/slide" Target="slides/slide6.xml"/><Relationship Id="rId32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La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Relationship Id="rId6" Type="http://schemas.openxmlformats.org/officeDocument/2006/relationships/hyperlink" Target="#slide=id.g1f87997393_0_787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Shape 10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Shape 11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Shape 15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Shape 16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Shape 17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Shape 203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_alt3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Shape 21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Shape 217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Shape 3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Shape 4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Shape 4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Shape 4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OC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Shape 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_alt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Shape 7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Shape 8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Shape 8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_alt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Shape 9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Shape 9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Shape 1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Shape 1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Shape 1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slow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rive.google.com/file/d/1FlcGMLpcG19YSJZwnCh3thk9lL3A2C2P/view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nxp.com/support/developer-resources/hardware-development-tools/reference-designs/smartphone-quick-jack-solution:OM13069" TargetMode="External"/><Relationship Id="rId4" Type="http://schemas.openxmlformats.org/officeDocument/2006/relationships/hyperlink" Target="http://web.eecs.umich.edu/~prabal/projects/hijack/" TargetMode="External"/><Relationship Id="rId5" Type="http://schemas.openxmlformats.org/officeDocument/2006/relationships/hyperlink" Target="https://hackaday.com/2010/02/01/android-audio-serial-connection/" TargetMode="External"/><Relationship Id="rId6" Type="http://schemas.openxmlformats.org/officeDocument/2006/relationships/hyperlink" Target="https://software.intel.com/en-us/android/articles/using-the-audio-jack-as-data-interface-on-android-system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eb.eecs.umich.edu/~prabal/projects/hijack/" TargetMode="External"/><Relationship Id="rId4" Type="http://schemas.openxmlformats.org/officeDocument/2006/relationships/hyperlink" Target="https://drive.google.com/open?id=1W0CbFYysy_LsTehnIw_a7_-2a8Goa4Vm" TargetMode="External"/><Relationship Id="rId5" Type="http://schemas.openxmlformats.org/officeDocument/2006/relationships/hyperlink" Target="http://www.squareup.com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ctrTitle"/>
          </p:nvPr>
        </p:nvSpPr>
        <p:spPr>
          <a:xfrm>
            <a:off x="3537150" y="1578400"/>
            <a:ext cx="5017500" cy="1009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“Using Android Devices for Embedded Applications”</a:t>
            </a:r>
            <a:endParaRPr sz="2800"/>
          </a:p>
        </p:txBody>
      </p:sp>
      <p:sp>
        <p:nvSpPr>
          <p:cNvPr id="229" name="Shape 229"/>
          <p:cNvSpPr txBox="1"/>
          <p:nvPr>
            <p:ph idx="1" type="subTitle"/>
          </p:nvPr>
        </p:nvSpPr>
        <p:spPr>
          <a:xfrm>
            <a:off x="5083950" y="3924925"/>
            <a:ext cx="36678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Transferring Data Using Audio Signal in Android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825" y="152400"/>
            <a:ext cx="727467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150" y="152400"/>
            <a:ext cx="667671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300" y="152400"/>
            <a:ext cx="6738951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250" y="0"/>
            <a:ext cx="82337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1109663"/>
            <a:ext cx="75438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b="4595" l="0" r="0" t="-8341"/>
          <a:stretch/>
        </p:blipFill>
        <p:spPr>
          <a:xfrm>
            <a:off x="1535150" y="1249100"/>
            <a:ext cx="3114775" cy="23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974" y="1830350"/>
            <a:ext cx="2680424" cy="26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1297500" y="393750"/>
            <a:ext cx="6050400" cy="626100"/>
          </a:xfrm>
          <a:prstGeom prst="rect">
            <a:avLst/>
          </a:prstGeom>
          <a:solidFill>
            <a:srgbClr val="93C47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why would anyone want to use it?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Zero power transmission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Less battery usage, when compared with WIFI or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Bluetooth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Can work with any audio device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Very simple to plug into your phone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Hide data inside an audio file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Broadcast data as a music file. Imagine what happens if a radio station does that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Hook up your Arduino and control robots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PRACTICAL USES</a:t>
            </a:r>
            <a:endParaRPr/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EKG monitor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Oscilloscope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Mobile Health Applications</a:t>
            </a:r>
            <a:endParaRPr/>
          </a:p>
        </p:txBody>
      </p:sp>
      <p:sp>
        <p:nvSpPr>
          <p:cNvPr id="325" name="Shape 32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Soil-moisture Sensor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Temperature Sensor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And various agricultural purposes</a:t>
            </a:r>
            <a:endParaRPr/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25" y="2816300"/>
            <a:ext cx="4814500" cy="19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493" y="2585923"/>
            <a:ext cx="3403200" cy="214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MATERIALS USED:</a:t>
            </a:r>
            <a:endParaRPr/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ARDUINO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SENSOR(s) with which we want to communicate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A TRRS CABLE (4 pole  3.5 mm Audio Jack)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An ANDROID phone (with the required app)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Basic Electronic components</a:t>
            </a:r>
            <a:endParaRPr sz="1800"/>
          </a:p>
        </p:txBody>
      </p:sp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 b="10548" l="50718" r="3688" t="4590"/>
          <a:stretch/>
        </p:blipFill>
        <p:spPr>
          <a:xfrm>
            <a:off x="6678875" y="1502475"/>
            <a:ext cx="2171450" cy="18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 title="IMG_6349.MOV">
            <a:hlinkClick r:id="rId3"/>
          </p:cNvPr>
          <p:cNvSpPr/>
          <p:nvPr/>
        </p:nvSpPr>
        <p:spPr>
          <a:xfrm>
            <a:off x="1748600" y="130688"/>
            <a:ext cx="6509500" cy="48821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0" y="485225"/>
            <a:ext cx="9003900" cy="39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</a:rPr>
              <a:t>Preliminary Research</a:t>
            </a:r>
            <a:endParaRPr sz="20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NXP made a board named </a:t>
            </a:r>
            <a:r>
              <a:rPr lang="en-GB" u="sng">
                <a:solidFill>
                  <a:srgbClr val="FFFFFF"/>
                </a:solidFill>
                <a:hlinkClick r:id="rId3"/>
              </a:rPr>
              <a:t>quick-jack</a:t>
            </a:r>
            <a:r>
              <a:rPr lang="en-GB">
                <a:solidFill>
                  <a:srgbClr val="FFFFFF"/>
                </a:solidFill>
              </a:rPr>
              <a:t> in 2014 for a similar purpose. It is probably based on a university project </a:t>
            </a:r>
            <a:r>
              <a:rPr lang="en-GB" u="sng">
                <a:solidFill>
                  <a:srgbClr val="FFFFFF"/>
                </a:solidFill>
                <a:hlinkClick r:id="rId4"/>
              </a:rPr>
              <a:t>Hi-Jack</a:t>
            </a:r>
            <a:r>
              <a:rPr lang="en-GB">
                <a:solidFill>
                  <a:srgbClr val="FFFFFF"/>
                </a:solidFill>
              </a:rPr>
              <a:t>, developed in 2011. A project was reported on </a:t>
            </a:r>
            <a:r>
              <a:rPr lang="en-GB" u="sng">
                <a:solidFill>
                  <a:srgbClr val="FFFFFF"/>
                </a:solidFill>
                <a:hlinkClick r:id="rId5"/>
              </a:rPr>
              <a:t>Hackaday</a:t>
            </a:r>
            <a:r>
              <a:rPr lang="en-GB">
                <a:solidFill>
                  <a:srgbClr val="FFFFFF"/>
                </a:solidFill>
              </a:rPr>
              <a:t> on this problem statement. </a:t>
            </a:r>
            <a:r>
              <a:rPr lang="en-GB" u="sng">
                <a:solidFill>
                  <a:srgbClr val="FFFFFF"/>
                </a:solidFill>
                <a:hlinkClick r:id="rId6"/>
              </a:rPr>
              <a:t>Intel also has an article</a:t>
            </a:r>
            <a:r>
              <a:rPr lang="en-GB">
                <a:solidFill>
                  <a:srgbClr val="FFFFFF"/>
                </a:solidFill>
              </a:rPr>
              <a:t> on this problem statement, in which they talk about projects Hi-Jack and Quick-Jack. 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</a:rPr>
              <a:t>Requisite Study</a:t>
            </a:r>
            <a:endParaRPr sz="2000">
              <a:solidFill>
                <a:srgbClr val="FFFFFF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T</a:t>
            </a:r>
            <a:r>
              <a:rPr lang="en-GB">
                <a:solidFill>
                  <a:srgbClr val="FFFFFF"/>
                </a:solidFill>
              </a:rPr>
              <a:t>o start with project, you will need to study and get yourself acquainted with a few things: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What are the different type of digital “serial” communication protocols: I2C, UART, SPI etc. Get hands on with them by trying to communicate 2 Arduinos or Raspberry Pis using these communication protocols.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Understand the working of the Audio Jack: how and in what form it transmits the data? 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Get hands on with it: go to Electronics lab and test the signal on the audio jack’s terminals using an oscilloscope.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>
                <a:solidFill>
                  <a:srgbClr val="FFFFFF"/>
                </a:solidFill>
              </a:rPr>
              <a:t>Understand the working of Sound Card, and how its ADC/DAC works. Get hands on: buy some cheap USB sound cards and destroy a few of them.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plan for ‘Future’</a:t>
            </a:r>
            <a:endParaRPr/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Create a miniature version of arduino consisting of only those pins that we require and the circuit using PCB designing.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The current app only receives data from arduino. So, we can modify the app to send commands to arduino using the same process and control external devices (if any).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Design an energy harvester circuit which draws power from the phone. So, there will be no need to use any external power supply.</a:t>
            </a:r>
            <a:endParaRPr sz="1800"/>
          </a:p>
        </p:txBody>
      </p:sp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501" y="310474"/>
            <a:ext cx="2399324" cy="1169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References:</a:t>
            </a:r>
            <a:endParaRPr/>
          </a:p>
        </p:txBody>
      </p:sp>
      <p:sp>
        <p:nvSpPr>
          <p:cNvPr id="352" name="Shape 352"/>
          <p:cNvSpPr txBox="1"/>
          <p:nvPr/>
        </p:nvSpPr>
        <p:spPr>
          <a:xfrm>
            <a:off x="1297500" y="1656025"/>
            <a:ext cx="63171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http://web.eecs.umich.edu/~prabal/projects/hijack/</a:t>
            </a:r>
            <a:endParaRPr>
              <a:solidFill>
                <a:srgbClr val="F3F3F3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Source Code</a:t>
            </a:r>
            <a:endParaRPr>
              <a:solidFill>
                <a:srgbClr val="F3F3F3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http://www.squareup.com/</a:t>
            </a:r>
            <a:endParaRPr>
              <a:solidFill>
                <a:srgbClr val="F3F3F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" type="body"/>
          </p:nvPr>
        </p:nvSpPr>
        <p:spPr>
          <a:xfrm>
            <a:off x="2887700" y="1896550"/>
            <a:ext cx="5074200" cy="17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/>
              <a:t>THANK YOU!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482550" y="382775"/>
            <a:ext cx="21789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Inspiration!</a:t>
            </a:r>
            <a:endParaRPr/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200" y="1438325"/>
            <a:ext cx="3231091" cy="3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641" y="1890825"/>
            <a:ext cx="4062906" cy="2625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662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1297500" y="393750"/>
            <a:ext cx="70389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4017900" y="10688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Build an embedded system that captures, encodes and transmits sensor data.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theory behind audio encoding/decoding.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Build an Android app that receives, decodes and displays sensor data.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b="0" l="18982" r="0" t="21098"/>
          <a:stretch/>
        </p:blipFill>
        <p:spPr>
          <a:xfrm>
            <a:off x="5512400" y="2599175"/>
            <a:ext cx="3445149" cy="24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1297500" y="3910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DATA INSIDE AUDIO</a:t>
            </a:r>
            <a:endParaRPr sz="3000"/>
          </a:p>
        </p:txBody>
      </p:sp>
      <p:sp>
        <p:nvSpPr>
          <p:cNvPr id="259" name="Shape 259"/>
          <p:cNvSpPr txBox="1"/>
          <p:nvPr/>
        </p:nvSpPr>
        <p:spPr>
          <a:xfrm>
            <a:off x="1297500" y="1305150"/>
            <a:ext cx="6317100" cy="25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-GB" sz="2400">
                <a:solidFill>
                  <a:srgbClr val="F3F3F3"/>
                </a:solidFill>
              </a:rPr>
              <a:t>Sound/Audio is Analog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-GB" sz="2400">
                <a:solidFill>
                  <a:srgbClr val="F3F3F3"/>
                </a:solidFill>
              </a:rPr>
              <a:t>Your data is Digital (0 or 1)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-GB" sz="2400">
                <a:solidFill>
                  <a:srgbClr val="F3F3F3"/>
                </a:solidFill>
              </a:rPr>
              <a:t>Data and Audio are combined using Frequency Shift keying (FSK)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-GB" sz="2400">
                <a:solidFill>
                  <a:srgbClr val="F3F3F3"/>
                </a:solidFill>
              </a:rPr>
              <a:t>Android has a built in analog to digital Convertor</a:t>
            </a:r>
            <a:endParaRPr sz="2400"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6300" y="0"/>
            <a:ext cx="2267700" cy="22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3356400" y="349875"/>
            <a:ext cx="2368200" cy="560400"/>
          </a:xfrm>
          <a:prstGeom prst="rect">
            <a:avLst/>
          </a:prstGeom>
          <a:solidFill>
            <a:srgbClr val="1155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FSK?</a:t>
            </a:r>
            <a:endParaRPr/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460250"/>
            <a:ext cx="3136572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748" y="1506525"/>
            <a:ext cx="4543476" cy="34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CIRCUIT</a:t>
            </a:r>
            <a:endParaRPr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425" y="1394450"/>
            <a:ext cx="4511452" cy="25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687925" y="629587"/>
            <a:ext cx="2553800" cy="20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125" y="1460250"/>
            <a:ext cx="1297400" cy="249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5663" y="3268142"/>
            <a:ext cx="2298326" cy="17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250" y="0"/>
            <a:ext cx="82337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